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3"/>
  </p:notesMasterIdLst>
  <p:sldIdLst>
    <p:sldId id="256" r:id="rId2"/>
    <p:sldId id="289" r:id="rId3"/>
    <p:sldId id="257" r:id="rId4"/>
    <p:sldId id="300" r:id="rId5"/>
    <p:sldId id="261" r:id="rId6"/>
    <p:sldId id="299" r:id="rId7"/>
    <p:sldId id="269" r:id="rId8"/>
    <p:sldId id="267" r:id="rId9"/>
    <p:sldId id="268" r:id="rId10"/>
    <p:sldId id="274" r:id="rId11"/>
    <p:sldId id="262" r:id="rId12"/>
    <p:sldId id="265" r:id="rId13"/>
    <p:sldId id="266" r:id="rId14"/>
    <p:sldId id="270" r:id="rId15"/>
    <p:sldId id="263" r:id="rId16"/>
    <p:sldId id="271" r:id="rId17"/>
    <p:sldId id="275" r:id="rId18"/>
    <p:sldId id="272" r:id="rId19"/>
    <p:sldId id="279" r:id="rId20"/>
    <p:sldId id="278" r:id="rId21"/>
    <p:sldId id="283" r:id="rId22"/>
    <p:sldId id="273" r:id="rId23"/>
    <p:sldId id="276" r:id="rId24"/>
    <p:sldId id="281" r:id="rId25"/>
    <p:sldId id="284" r:id="rId26"/>
    <p:sldId id="285" r:id="rId27"/>
    <p:sldId id="282" r:id="rId28"/>
    <p:sldId id="277" r:id="rId29"/>
    <p:sldId id="288" r:id="rId30"/>
    <p:sldId id="286" r:id="rId31"/>
    <p:sldId id="287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64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9537" autoAdjust="0"/>
  </p:normalViewPr>
  <p:slideViewPr>
    <p:cSldViewPr snapToGrid="0" showGuides="1">
      <p:cViewPr varScale="1">
        <p:scale>
          <a:sx n="60" d="100"/>
          <a:sy n="60" d="100"/>
        </p:scale>
        <p:origin x="984" y="72"/>
      </p:cViewPr>
      <p:guideLst>
        <p:guide orient="horz" pos="81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2FB48-F3EE-45C2-AC2B-C15F6257C3DE}" type="datetimeFigureOut">
              <a:rPr lang="en-US" smtClean="0"/>
              <a:t>8/15/2015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F3C9C-C06E-484F-B522-935926B76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06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F3C9C-C06E-484F-B522-935926B762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85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Anchors</a:t>
            </a:r>
            <a:r>
              <a:rPr lang="en-IN" baseline="0" dirty="0" smtClean="0"/>
              <a:t> in great cardiac vein and second in IAS fossa </a:t>
            </a:r>
            <a:r>
              <a:rPr lang="en-IN" baseline="0" dirty="0" err="1" smtClean="0"/>
              <a:t>ovalis</a:t>
            </a:r>
            <a:r>
              <a:rPr lang="en-IN" baseline="0" dirty="0" smtClean="0"/>
              <a:t>. Magnetic wire delivery system and traction reduces AP diameter of annulus.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F3C9C-C06E-484F-B522-935926B762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59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Distal anchors in mitral</a:t>
            </a:r>
            <a:r>
              <a:rPr lang="en-IN" baseline="0" dirty="0" smtClean="0"/>
              <a:t> annulus adjacent to P2 scallop</a:t>
            </a:r>
          </a:p>
          <a:p>
            <a:r>
              <a:rPr lang="en-IN" baseline="0" dirty="0" smtClean="0"/>
              <a:t>Proximal anchors in RA near posteromedial trigone</a:t>
            </a:r>
          </a:p>
          <a:p>
            <a:r>
              <a:rPr lang="en-IN" baseline="0" dirty="0" err="1" smtClean="0"/>
              <a:t>Tether→polyester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F3C9C-C06E-484F-B522-935926B762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76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F3C9C-C06E-484F-B522-935926B762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63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Only 3 anchors in the post annulus. Initially developed</a:t>
            </a:r>
            <a:r>
              <a:rPr lang="en-IN" baseline="0" dirty="0" smtClean="0"/>
              <a:t> as a </a:t>
            </a:r>
            <a:r>
              <a:rPr lang="en-IN" baseline="0" dirty="0" err="1" smtClean="0"/>
              <a:t>transapical</a:t>
            </a:r>
            <a:r>
              <a:rPr lang="en-IN" baseline="0" dirty="0" smtClean="0"/>
              <a:t> approach, now </a:t>
            </a:r>
            <a:r>
              <a:rPr lang="en-IN" baseline="0" dirty="0" err="1" smtClean="0"/>
              <a:t>transaortic</a:t>
            </a:r>
            <a:r>
              <a:rPr lang="en-IN" baseline="0" dirty="0" smtClean="0"/>
              <a:t> approach available.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F3C9C-C06E-484F-B522-935926B762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18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Almost</a:t>
            </a:r>
            <a:r>
              <a:rPr lang="en-IN" baseline="0" dirty="0" smtClean="0"/>
              <a:t> entire mitral annulus is encircled with anchors and tightened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F3C9C-C06E-484F-B522-935926B762D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89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F3C9C-C06E-484F-B522-935926B762D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246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High</a:t>
            </a:r>
            <a:r>
              <a:rPr lang="en-IN" baseline="0" dirty="0" smtClean="0"/>
              <a:t> frequency focussed ultrasound → annular collage tissue heating and subsequent shrinkage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F3C9C-C06E-484F-B522-935926B762D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12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Surgically implanted </a:t>
            </a:r>
            <a:r>
              <a:rPr lang="en-IN" dirty="0" err="1" smtClean="0"/>
              <a:t>annuloplasty</a:t>
            </a:r>
            <a:r>
              <a:rPr lang="en-IN" dirty="0" smtClean="0"/>
              <a:t> ring</a:t>
            </a:r>
          </a:p>
          <a:p>
            <a:r>
              <a:rPr lang="en-IN" dirty="0" smtClean="0"/>
              <a:t>Percutaneously</a:t>
            </a:r>
            <a:r>
              <a:rPr lang="en-IN" baseline="0" dirty="0" smtClean="0"/>
              <a:t> adjusted via trans-septal approach to tighten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F3C9C-C06E-484F-B522-935926B762D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50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 smtClean="0"/>
              <a:t>Coapsys→surgically</a:t>
            </a:r>
            <a:r>
              <a:rPr lang="en-IN" dirty="0" smtClean="0"/>
              <a:t> implanted version of this</a:t>
            </a:r>
            <a:r>
              <a:rPr lang="en-IN" baseline="0" dirty="0" smtClean="0"/>
              <a:t> device</a:t>
            </a:r>
          </a:p>
          <a:p>
            <a:r>
              <a:rPr lang="en-IN" baseline="0" dirty="0" smtClean="0"/>
              <a:t>TRACE (feasibility) &amp; RESTORE-MV (RCT) trials </a:t>
            </a:r>
          </a:p>
          <a:p>
            <a:endParaRPr lang="en-IN" baseline="0" dirty="0" smtClean="0"/>
          </a:p>
          <a:p>
            <a:r>
              <a:rPr lang="en-IN" baseline="0" dirty="0" err="1" smtClean="0"/>
              <a:t>iCoapsys→percutaneous</a:t>
            </a:r>
            <a:r>
              <a:rPr lang="en-IN" baseline="0" dirty="0" smtClean="0"/>
              <a:t> </a:t>
            </a:r>
            <a:r>
              <a:rPr lang="en-IN" baseline="0" dirty="0" err="1" smtClean="0"/>
              <a:t>version→inserted</a:t>
            </a:r>
            <a:r>
              <a:rPr lang="en-IN" baseline="0" dirty="0" smtClean="0"/>
              <a:t> via Subxiphoid pericardial access sheath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F3C9C-C06E-484F-B522-935926B762D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16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Requires mini-thoracotomy. Silicone</a:t>
            </a:r>
            <a:r>
              <a:rPr lang="en-IN" baseline="0" dirty="0" smtClean="0"/>
              <a:t> band placed around mitral annulus with inflatable portions to ↑ tension. </a:t>
            </a:r>
          </a:p>
          <a:p>
            <a:r>
              <a:rPr lang="en-IN" baseline="0" dirty="0" smtClean="0"/>
              <a:t>No coronary artery compromise shown in animal models.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F3C9C-C06E-484F-B522-935926B762D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668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 smtClean="0"/>
              <a:t>Mitraclip</a:t>
            </a:r>
            <a:r>
              <a:rPr lang="en-IN" baseline="0" dirty="0" smtClean="0"/>
              <a:t> device with </a:t>
            </a:r>
            <a:r>
              <a:rPr lang="en-IN" baseline="0" dirty="0" err="1" smtClean="0"/>
              <a:t>Evalve</a:t>
            </a:r>
            <a:r>
              <a:rPr lang="en-IN" baseline="0" dirty="0" smtClean="0"/>
              <a:t> delivery system→ Alfieri repair</a:t>
            </a:r>
          </a:p>
          <a:p>
            <a:r>
              <a:rPr lang="en-IN" baseline="0" dirty="0" smtClean="0"/>
              <a:t>EVEREST I AND II trials: exclusion of patients with severe LV </a:t>
            </a:r>
            <a:r>
              <a:rPr lang="en-IN" baseline="0" dirty="0" err="1" smtClean="0"/>
              <a:t>dys</a:t>
            </a:r>
            <a:r>
              <a:rPr lang="en-IN" baseline="0" dirty="0" smtClean="0"/>
              <a:t> or annular </a:t>
            </a:r>
            <a:r>
              <a:rPr lang="en-IN" baseline="0" dirty="0" err="1" smtClean="0"/>
              <a:t>dilatation→means</a:t>
            </a:r>
            <a:r>
              <a:rPr lang="en-IN" baseline="0" dirty="0" smtClean="0"/>
              <a:t> only </a:t>
            </a:r>
            <a:r>
              <a:rPr lang="en-IN" baseline="0" dirty="0" err="1" smtClean="0"/>
              <a:t>sev</a:t>
            </a:r>
            <a:r>
              <a:rPr lang="en-IN" baseline="0" dirty="0" smtClean="0"/>
              <a:t> degenerative MR patients were studied.</a:t>
            </a:r>
          </a:p>
          <a:p>
            <a:r>
              <a:rPr lang="en-IN" baseline="0" dirty="0" smtClean="0"/>
              <a:t>EVEREST II randomized patients in 2:1 ration to </a:t>
            </a:r>
            <a:r>
              <a:rPr lang="en-IN" baseline="0" dirty="0" err="1" smtClean="0"/>
              <a:t>mitraclip</a:t>
            </a:r>
            <a:r>
              <a:rPr lang="en-IN" baseline="0" dirty="0" smtClean="0"/>
              <a:t> vs surgery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F3C9C-C06E-484F-B522-935926B762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440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 smtClean="0"/>
              <a:t>MitraFlex</a:t>
            </a:r>
            <a:r>
              <a:rPr lang="en-IN" baseline="0" dirty="0" smtClean="0"/>
              <a:t> &amp; </a:t>
            </a:r>
            <a:r>
              <a:rPr lang="en-IN" baseline="0" dirty="0" err="1" smtClean="0"/>
              <a:t>NeoChord</a:t>
            </a:r>
            <a:r>
              <a:rPr lang="en-IN" baseline="0" dirty="0" smtClean="0"/>
              <a:t>→ </a:t>
            </a:r>
            <a:r>
              <a:rPr lang="en-IN" baseline="0" dirty="0" err="1" smtClean="0"/>
              <a:t>transapical</a:t>
            </a:r>
            <a:r>
              <a:rPr lang="en-IN" baseline="0" dirty="0" smtClean="0"/>
              <a:t> placement of anchors on LV wall and leaflet, connected by an artificial chordae</a:t>
            </a:r>
          </a:p>
          <a:p>
            <a:r>
              <a:rPr lang="en-IN" baseline="0" dirty="0" err="1" smtClean="0"/>
              <a:t>Babic</a:t>
            </a:r>
            <a:r>
              <a:rPr lang="en-IN" baseline="0" dirty="0" smtClean="0"/>
              <a:t> → </a:t>
            </a:r>
            <a:r>
              <a:rPr lang="en-IN" baseline="0" dirty="0" err="1" smtClean="0"/>
              <a:t>transapical</a:t>
            </a:r>
            <a:r>
              <a:rPr lang="en-IN" baseline="0" dirty="0" smtClean="0"/>
              <a:t> insertion of a suture through the leaflet, exteriorized via trans-septal approach from venous side to insert an </a:t>
            </a:r>
            <a:r>
              <a:rPr lang="en-IN" baseline="0" dirty="0" err="1" smtClean="0"/>
              <a:t>pledget→apposed</a:t>
            </a:r>
            <a:r>
              <a:rPr lang="en-IN" baseline="0" dirty="0" smtClean="0"/>
              <a:t> to leaflet by pulling guiding sutures from the epicardial end.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F3C9C-C06E-484F-B522-935926B762D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893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One of the first devices designed</a:t>
            </a:r>
          </a:p>
          <a:p>
            <a:r>
              <a:rPr lang="en-IN" dirty="0" smtClean="0"/>
              <a:t>Now undergoing </a:t>
            </a:r>
            <a:r>
              <a:rPr lang="en-IN" dirty="0" err="1" smtClean="0"/>
              <a:t>redesign→permaseal</a:t>
            </a:r>
            <a:r>
              <a:rPr lang="en-IN" dirty="0" smtClean="0"/>
              <a:t> technology to facilitate </a:t>
            </a:r>
            <a:r>
              <a:rPr lang="en-IN" dirty="0" err="1" smtClean="0"/>
              <a:t>transapical</a:t>
            </a:r>
            <a:r>
              <a:rPr lang="en-IN" baseline="0" dirty="0" smtClean="0"/>
              <a:t> approach. (</a:t>
            </a:r>
            <a:r>
              <a:rPr lang="en-IN" baseline="0" dirty="0" err="1" smtClean="0"/>
              <a:t>sutureless</a:t>
            </a:r>
            <a:r>
              <a:rPr lang="en-IN" baseline="0" dirty="0" smtClean="0"/>
              <a:t> wound closure)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F3C9C-C06E-484F-B522-935926B762D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92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Self</a:t>
            </a:r>
            <a:r>
              <a:rPr lang="en-IN" baseline="0" dirty="0" smtClean="0"/>
              <a:t> expanding </a:t>
            </a:r>
            <a:r>
              <a:rPr lang="en-IN" baseline="0" dirty="0" err="1" smtClean="0"/>
              <a:t>nitinot</a:t>
            </a:r>
            <a:r>
              <a:rPr lang="en-IN" baseline="0" dirty="0" smtClean="0"/>
              <a:t> frame→ 3 leaflets of bovine pericardial tissue</a:t>
            </a:r>
          </a:p>
          <a:p>
            <a:r>
              <a:rPr lang="en-IN" baseline="0" dirty="0" smtClean="0"/>
              <a:t>No radial force on annulus, the anchors clinch the mitral valve from the LA and LV side, foreshortening of the anchor causes a clamping action. </a:t>
            </a:r>
          </a:p>
          <a:p>
            <a:r>
              <a:rPr lang="en-IN" baseline="0" dirty="0" err="1" smtClean="0"/>
              <a:t>Readjustable</a:t>
            </a:r>
            <a:r>
              <a:rPr lang="en-IN" baseline="0" dirty="0" smtClean="0"/>
              <a:t> before final </a:t>
            </a:r>
            <a:r>
              <a:rPr lang="en-IN" baseline="0" dirty="0" err="1" smtClean="0"/>
              <a:t>deployement</a:t>
            </a:r>
            <a:r>
              <a:rPr lang="en-IN" baseline="0" dirty="0" smtClean="0"/>
              <a:t>.</a:t>
            </a:r>
          </a:p>
          <a:p>
            <a:r>
              <a:rPr lang="en-IN" baseline="0" dirty="0" smtClean="0"/>
              <a:t>2 percutaneous </a:t>
            </a:r>
            <a:r>
              <a:rPr lang="en-IN" baseline="0" dirty="0" err="1" smtClean="0"/>
              <a:t>approaches→transpical</a:t>
            </a:r>
            <a:r>
              <a:rPr lang="en-IN" baseline="0" dirty="0" smtClean="0"/>
              <a:t> and </a:t>
            </a:r>
            <a:r>
              <a:rPr lang="en-IN" baseline="0" dirty="0" err="1" smtClean="0"/>
              <a:t>transvenous</a:t>
            </a:r>
            <a:r>
              <a:rPr lang="en-IN" baseline="0" dirty="0" smtClean="0"/>
              <a:t> septal puncture.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F3C9C-C06E-484F-B522-935926B762D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9691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F3C9C-C06E-484F-B522-935926B762D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522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Self expanding bioprosthesis</a:t>
            </a:r>
            <a:r>
              <a:rPr lang="en-IN" baseline="0" dirty="0" smtClean="0"/>
              <a:t> with bovine pericardial tissue leaflets</a:t>
            </a:r>
          </a:p>
          <a:p>
            <a:r>
              <a:rPr lang="en-IN" baseline="0" dirty="0" err="1" smtClean="0"/>
              <a:t>D-shaped→matches</a:t>
            </a:r>
            <a:r>
              <a:rPr lang="en-IN" baseline="0" dirty="0" smtClean="0"/>
              <a:t> annulus</a:t>
            </a:r>
          </a:p>
          <a:p>
            <a:r>
              <a:rPr lang="en-IN" baseline="0" dirty="0" err="1" smtClean="0"/>
              <a:t>Transapical</a:t>
            </a:r>
            <a:r>
              <a:rPr lang="en-IN" baseline="0" dirty="0" smtClean="0"/>
              <a:t> approach → 32F delivery sheath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F3C9C-C06E-484F-B522-935926B762D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390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 smtClean="0"/>
              <a:t>Trileaflet</a:t>
            </a:r>
            <a:r>
              <a:rPr lang="en-IN" dirty="0" smtClean="0"/>
              <a:t> pericardial valve with </a:t>
            </a:r>
            <a:r>
              <a:rPr lang="en-IN" dirty="0" err="1" smtClean="0"/>
              <a:t>nitinol</a:t>
            </a:r>
            <a:r>
              <a:rPr lang="en-IN" baseline="0" dirty="0" smtClean="0"/>
              <a:t> frame</a:t>
            </a:r>
          </a:p>
          <a:p>
            <a:r>
              <a:rPr lang="en-IN" baseline="0" dirty="0" err="1" smtClean="0"/>
              <a:t>Transapical</a:t>
            </a:r>
            <a:r>
              <a:rPr lang="en-IN" baseline="0" dirty="0" smtClean="0"/>
              <a:t> approach with </a:t>
            </a:r>
            <a:r>
              <a:rPr lang="en-IN" baseline="0" dirty="0" err="1" smtClean="0"/>
              <a:t>neochordae</a:t>
            </a:r>
            <a:r>
              <a:rPr lang="en-IN" baseline="0" dirty="0" smtClean="0"/>
              <a:t> </a:t>
            </a:r>
            <a:r>
              <a:rPr lang="en-IN" baseline="0" dirty="0" err="1" smtClean="0"/>
              <a:t>attachement</a:t>
            </a:r>
            <a:r>
              <a:rPr lang="en-IN" baseline="0" dirty="0" smtClean="0"/>
              <a:t>.</a:t>
            </a:r>
          </a:p>
          <a:p>
            <a:r>
              <a:rPr lang="en-IN" baseline="0" dirty="0" smtClean="0"/>
              <a:t>D-shaped designs were tried but failed due to reorientation of the valve and ↑ </a:t>
            </a:r>
            <a:r>
              <a:rPr lang="en-IN" baseline="0" dirty="0" err="1" smtClean="0"/>
              <a:t>paravalvular</a:t>
            </a:r>
            <a:r>
              <a:rPr lang="en-IN" baseline="0" dirty="0" smtClean="0"/>
              <a:t> leak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F3C9C-C06E-484F-B522-935926B762D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989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 smtClean="0"/>
              <a:t>Trileaflet</a:t>
            </a:r>
            <a:r>
              <a:rPr lang="en-IN" dirty="0" smtClean="0"/>
              <a:t> pericardial valve</a:t>
            </a:r>
          </a:p>
          <a:p>
            <a:r>
              <a:rPr lang="en-IN" dirty="0" smtClean="0"/>
              <a:t>Large</a:t>
            </a:r>
            <a:r>
              <a:rPr lang="en-IN" baseline="0" dirty="0" smtClean="0"/>
              <a:t> atrial portion and small ventricular portion to minimize LVOT obstruction.</a:t>
            </a:r>
          </a:p>
          <a:p>
            <a:r>
              <a:rPr lang="en-IN" baseline="0" dirty="0" smtClean="0"/>
              <a:t>No radial force, uses MV leaflets for anchorage.</a:t>
            </a:r>
          </a:p>
          <a:p>
            <a:r>
              <a:rPr lang="en-IN" baseline="0" dirty="0" smtClean="0"/>
              <a:t>Delivered </a:t>
            </a:r>
            <a:r>
              <a:rPr lang="en-IN" baseline="0" dirty="0" err="1" smtClean="0"/>
              <a:t>transatrially</a:t>
            </a:r>
            <a:r>
              <a:rPr lang="en-IN" baseline="0" dirty="0" smtClean="0"/>
              <a:t>. </a:t>
            </a:r>
            <a:r>
              <a:rPr lang="en-IN" baseline="0" dirty="0" err="1" smtClean="0"/>
              <a:t>Transseptal</a:t>
            </a:r>
            <a:r>
              <a:rPr lang="en-IN" baseline="0" dirty="0" smtClean="0"/>
              <a:t> delivery under development.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F3C9C-C06E-484F-B522-935926B762D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259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Cloth</a:t>
            </a:r>
            <a:r>
              <a:rPr lang="en-IN" baseline="0" dirty="0" smtClean="0"/>
              <a:t> covered self expanding </a:t>
            </a:r>
            <a:r>
              <a:rPr lang="en-IN" baseline="0" dirty="0" err="1" smtClean="0"/>
              <a:t>nitinol</a:t>
            </a:r>
            <a:r>
              <a:rPr lang="en-IN" baseline="0" dirty="0" smtClean="0"/>
              <a:t> frame to minimize PVL.</a:t>
            </a:r>
          </a:p>
          <a:p>
            <a:r>
              <a:rPr lang="en-IN" baseline="0" dirty="0" err="1" smtClean="0"/>
              <a:t>Enrollment</a:t>
            </a:r>
            <a:r>
              <a:rPr lang="en-IN" baseline="0" dirty="0" smtClean="0"/>
              <a:t> for trial halted due to ↑ valve thrombosis.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F3C9C-C06E-484F-B522-935926B762D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9118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 smtClean="0"/>
              <a:t>Valtech</a:t>
            </a:r>
            <a:r>
              <a:rPr lang="en-IN" dirty="0" smtClean="0"/>
              <a:t> company</a:t>
            </a:r>
          </a:p>
          <a:p>
            <a:r>
              <a:rPr lang="en-IN" dirty="0" err="1" smtClean="0"/>
              <a:t>Transfemoral</a:t>
            </a:r>
            <a:r>
              <a:rPr lang="en-IN" dirty="0" smtClean="0"/>
              <a:t> route</a:t>
            </a:r>
          </a:p>
          <a:p>
            <a:r>
              <a:rPr lang="en-IN" dirty="0" smtClean="0"/>
              <a:t>2 step</a:t>
            </a:r>
            <a:r>
              <a:rPr lang="en-IN" baseline="0" dirty="0" smtClean="0"/>
              <a:t> </a:t>
            </a:r>
            <a:r>
              <a:rPr lang="en-IN" baseline="0" dirty="0" err="1" smtClean="0"/>
              <a:t>approach→first</a:t>
            </a:r>
            <a:r>
              <a:rPr lang="en-IN" baseline="0" dirty="0" smtClean="0"/>
              <a:t> sealing polyester skirt, second the actual valve implantation.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F3C9C-C06E-484F-B522-935926B762D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466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 smtClean="0"/>
              <a:t>Transfemoral</a:t>
            </a:r>
            <a:r>
              <a:rPr lang="en-IN" dirty="0" smtClean="0"/>
              <a:t> approach</a:t>
            </a:r>
          </a:p>
          <a:p>
            <a:r>
              <a:rPr lang="en-IN" dirty="0" smtClean="0"/>
              <a:t>2 step</a:t>
            </a:r>
            <a:r>
              <a:rPr lang="en-IN" baseline="0" dirty="0" smtClean="0"/>
              <a:t> procedure</a:t>
            </a:r>
          </a:p>
          <a:p>
            <a:r>
              <a:rPr lang="en-IN" baseline="0" dirty="0" err="1" smtClean="0"/>
              <a:t>A&amp;B→placing</a:t>
            </a:r>
            <a:r>
              <a:rPr lang="en-IN" baseline="0" dirty="0" smtClean="0"/>
              <a:t> a locking component in </a:t>
            </a:r>
            <a:r>
              <a:rPr lang="en-IN" baseline="0" dirty="0" err="1" smtClean="0"/>
              <a:t>subannular</a:t>
            </a:r>
            <a:r>
              <a:rPr lang="en-IN" baseline="0" dirty="0" smtClean="0"/>
              <a:t> </a:t>
            </a:r>
            <a:r>
              <a:rPr lang="en-IN" baseline="0" dirty="0" err="1" smtClean="0"/>
              <a:t>space→transfemoral</a:t>
            </a:r>
            <a:r>
              <a:rPr lang="en-IN" baseline="0" dirty="0" smtClean="0"/>
              <a:t> route</a:t>
            </a:r>
          </a:p>
          <a:p>
            <a:r>
              <a:rPr lang="en-IN" baseline="0" dirty="0" err="1" smtClean="0"/>
              <a:t>C-F→transatrial</a:t>
            </a:r>
            <a:r>
              <a:rPr lang="en-IN" baseline="0" dirty="0" smtClean="0"/>
              <a:t> route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F3C9C-C06E-484F-B522-935926B762D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367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Milano II trial→ very complex</a:t>
            </a:r>
            <a:r>
              <a:rPr lang="en-IN" baseline="0" dirty="0" smtClean="0"/>
              <a:t> procedure, hence abandoned plans to pursue. Variable results.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F3C9C-C06E-484F-B522-935926B762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123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Single </a:t>
            </a:r>
            <a:r>
              <a:rPr lang="en-IN" dirty="0" err="1" smtClean="0"/>
              <a:t>nitinol</a:t>
            </a:r>
            <a:r>
              <a:rPr lang="en-IN" dirty="0" smtClean="0"/>
              <a:t> wire woven into complex 3D structure, porcine pericardium valve</a:t>
            </a:r>
          </a:p>
          <a:p>
            <a:r>
              <a:rPr lang="en-IN" dirty="0" smtClean="0"/>
              <a:t>Requires</a:t>
            </a:r>
            <a:r>
              <a:rPr lang="en-IN" baseline="0" dirty="0" smtClean="0"/>
              <a:t> both radial force and valve gripping anchors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F3C9C-C06E-484F-B522-935926B762D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463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Israel</a:t>
            </a:r>
          </a:p>
          <a:p>
            <a:r>
              <a:rPr lang="en-IN" dirty="0" smtClean="0"/>
              <a:t>Neither repair nor </a:t>
            </a:r>
            <a:r>
              <a:rPr lang="en-IN" dirty="0" err="1" smtClean="0"/>
              <a:t>replacement→works</a:t>
            </a:r>
            <a:r>
              <a:rPr lang="en-IN" baseline="0" dirty="0" smtClean="0"/>
              <a:t> in unison with native mitral valve.</a:t>
            </a:r>
          </a:p>
          <a:p>
            <a:r>
              <a:rPr lang="en-IN" baseline="0" dirty="0" err="1" smtClean="0"/>
              <a:t>Nitinol</a:t>
            </a:r>
            <a:r>
              <a:rPr lang="en-IN" baseline="0" dirty="0" smtClean="0"/>
              <a:t> frame, pericardial </a:t>
            </a:r>
            <a:r>
              <a:rPr lang="en-IN" baseline="0" dirty="0" err="1" smtClean="0"/>
              <a:t>bileaflet</a:t>
            </a:r>
            <a:r>
              <a:rPr lang="en-IN" baseline="0" dirty="0" smtClean="0"/>
              <a:t> tissue valve (asymmetrical design).</a:t>
            </a:r>
          </a:p>
          <a:p>
            <a:r>
              <a:rPr lang="en-IN" baseline="0" dirty="0" err="1" smtClean="0"/>
              <a:t>Transfemoral</a:t>
            </a:r>
            <a:r>
              <a:rPr lang="en-IN" baseline="0" dirty="0" smtClean="0"/>
              <a:t> </a:t>
            </a:r>
            <a:r>
              <a:rPr lang="en-IN" baseline="0" dirty="0" err="1" smtClean="0"/>
              <a:t>transaortic</a:t>
            </a:r>
            <a:r>
              <a:rPr lang="en-IN" baseline="0" dirty="0" smtClean="0"/>
              <a:t> route.</a:t>
            </a:r>
          </a:p>
          <a:p>
            <a:r>
              <a:rPr lang="en-IN" baseline="0" dirty="0" smtClean="0"/>
              <a:t>Probably suitable for all types of MR</a:t>
            </a:r>
          </a:p>
          <a:p>
            <a:r>
              <a:rPr lang="en-IN" baseline="0" dirty="0" smtClean="0"/>
              <a:t>&gt;90% closure distance promoted by native mitral valves</a:t>
            </a:r>
          </a:p>
          <a:p>
            <a:r>
              <a:rPr lang="en-IN" baseline="0" dirty="0" smtClean="0"/>
              <a:t>&gt;80% LV pressure acting on native mitral apparatus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F3C9C-C06E-484F-B522-935926B762D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52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Proximal</a:t>
            </a:r>
            <a:r>
              <a:rPr lang="en-IN" baseline="0" dirty="0" smtClean="0"/>
              <a:t> and distal </a:t>
            </a:r>
            <a:r>
              <a:rPr lang="en-IN" baseline="0" dirty="0" err="1" smtClean="0"/>
              <a:t>nitinol</a:t>
            </a:r>
            <a:r>
              <a:rPr lang="en-IN" baseline="0" dirty="0" smtClean="0"/>
              <a:t> self expanding anchors</a:t>
            </a:r>
          </a:p>
          <a:p>
            <a:r>
              <a:rPr lang="en-IN" baseline="0" dirty="0" smtClean="0"/>
              <a:t>Steel </a:t>
            </a:r>
            <a:r>
              <a:rPr lang="en-IN" baseline="0" dirty="0" err="1" smtClean="0"/>
              <a:t>bridge→manual</a:t>
            </a:r>
            <a:r>
              <a:rPr lang="en-IN" baseline="0" dirty="0" smtClean="0"/>
              <a:t> tension given</a:t>
            </a:r>
          </a:p>
          <a:p>
            <a:r>
              <a:rPr lang="en-IN" baseline="0" dirty="0" smtClean="0"/>
              <a:t>Anchor slippage a big problem</a:t>
            </a:r>
          </a:p>
          <a:p>
            <a:r>
              <a:rPr lang="en-IN" baseline="0" dirty="0" smtClean="0"/>
              <a:t>CARILLON XE→ modified device→ AMADEUS Trial→ reduction in MR and clinical benefit.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F3C9C-C06E-484F-B522-935926B762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12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Metal</a:t>
            </a:r>
            <a:r>
              <a:rPr lang="en-IN" baseline="0" dirty="0" smtClean="0"/>
              <a:t> rods inserted into the coronary </a:t>
            </a:r>
            <a:r>
              <a:rPr lang="en-IN" baseline="0" dirty="0" err="1" smtClean="0"/>
              <a:t>sinus→intention</a:t>
            </a:r>
            <a:r>
              <a:rPr lang="en-IN" baseline="0" dirty="0" smtClean="0"/>
              <a:t> to deflect the post portion of mitral annulus anteriorly.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F3C9C-C06E-484F-B522-935926B762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95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PTOLEMY trial → 19 patients→ limited durability and reduction in grade of MR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F3C9C-C06E-484F-B522-935926B762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11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Proximal</a:t>
            </a:r>
            <a:r>
              <a:rPr lang="en-IN" baseline="0" dirty="0" smtClean="0"/>
              <a:t> and distal stent like anchors.</a:t>
            </a:r>
          </a:p>
          <a:p>
            <a:r>
              <a:rPr lang="en-IN" baseline="0" dirty="0" err="1" smtClean="0"/>
              <a:t>Nitinol</a:t>
            </a:r>
            <a:r>
              <a:rPr lang="en-IN" baseline="0" dirty="0" smtClean="0"/>
              <a:t> bridge </a:t>
            </a:r>
            <a:r>
              <a:rPr lang="en-IN" baseline="0" dirty="0" err="1" smtClean="0"/>
              <a:t>segement→constructed</a:t>
            </a:r>
            <a:r>
              <a:rPr lang="en-IN" baseline="0" dirty="0" smtClean="0"/>
              <a:t> like a spring with biodegradable </a:t>
            </a:r>
            <a:r>
              <a:rPr lang="en-IN" baseline="0" dirty="0" err="1" smtClean="0"/>
              <a:t>spacers→shortens</a:t>
            </a:r>
            <a:r>
              <a:rPr lang="en-IN" baseline="0" dirty="0" smtClean="0"/>
              <a:t> with </a:t>
            </a:r>
            <a:r>
              <a:rPr lang="en-IN" baseline="0" dirty="0" err="1" smtClean="0"/>
              <a:t>time→both</a:t>
            </a:r>
            <a:r>
              <a:rPr lang="en-IN" baseline="0" dirty="0" smtClean="0"/>
              <a:t> acute and delayed effect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F3C9C-C06E-484F-B522-935926B762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72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Anatomical considerations</a:t>
            </a:r>
          </a:p>
          <a:p>
            <a:pPr marL="228600" indent="-228600">
              <a:buAutoNum type="arabicPeriod"/>
            </a:pPr>
            <a:r>
              <a:rPr lang="en-IN" baseline="0" dirty="0" smtClean="0"/>
              <a:t>Crossing over </a:t>
            </a:r>
            <a:r>
              <a:rPr lang="en-IN" baseline="0" dirty="0" err="1" smtClean="0"/>
              <a:t>LCx</a:t>
            </a:r>
            <a:r>
              <a:rPr lang="en-IN" baseline="0" dirty="0" smtClean="0"/>
              <a:t> and </a:t>
            </a:r>
            <a:r>
              <a:rPr lang="en-IN" baseline="0" dirty="0" err="1" smtClean="0"/>
              <a:t>branches→ischemia</a:t>
            </a:r>
            <a:endParaRPr lang="en-IN" baseline="0" dirty="0" smtClean="0"/>
          </a:p>
          <a:p>
            <a:pPr marL="228600" indent="-228600">
              <a:buAutoNum type="arabicPeriod"/>
            </a:pPr>
            <a:r>
              <a:rPr lang="en-IN" baseline="0" dirty="0" smtClean="0"/>
              <a:t>More towards atrial side</a:t>
            </a:r>
          </a:p>
          <a:p>
            <a:pPr marL="228600" indent="-228600">
              <a:buAutoNum type="arabicPeriod"/>
            </a:pPr>
            <a:r>
              <a:rPr lang="en-IN" baseline="0" dirty="0" smtClean="0"/>
              <a:t>Coronary sinus lead implantation may cause issues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F3C9C-C06E-484F-B522-935926B762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628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EVOLUTION I → Feasibility</a:t>
            </a:r>
            <a:r>
              <a:rPr lang="en-IN" baseline="0" dirty="0" smtClean="0"/>
              <a:t> trial</a:t>
            </a:r>
          </a:p>
          <a:p>
            <a:r>
              <a:rPr lang="en-IN" baseline="0" dirty="0" smtClean="0"/>
              <a:t>EVOLUTION II → Safety and efficacy of MONARC in grade 3&amp;4 functional MR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F3C9C-C06E-484F-B522-935926B762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75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805C-EAD7-4A6D-A6F9-527A4D037D68}" type="datetime1">
              <a:rPr lang="en-US" smtClean="0"/>
              <a:t>8/15/2015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10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95BF-1F54-4FF6-9781-B45790600021}" type="datetime1">
              <a:rPr lang="en-US" smtClean="0"/>
              <a:t>8/15/2015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31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B0D0-3CCF-4AD4-A929-0999E99DF566}" type="datetime1">
              <a:rPr lang="en-US" smtClean="0"/>
              <a:t>8/15/2015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77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7329-4B72-44DF-BBAA-F663BFB126BA}" type="datetime1">
              <a:rPr lang="en-US" smtClean="0"/>
              <a:t>8/15/2015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09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68BA-3704-433E-B7C2-0C1C41010D40}" type="datetime1">
              <a:rPr lang="en-US" smtClean="0"/>
              <a:t>8/15/2015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7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66D2-B288-4D88-A559-AB58030228EC}" type="datetime1">
              <a:rPr lang="en-US" smtClean="0"/>
              <a:t>8/15/2015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83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B1BE8-7EA8-4CF9-9BA5-C56C3B1F6106}" type="datetime1">
              <a:rPr lang="en-US" smtClean="0"/>
              <a:t>8/15/2015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7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3E43-2205-4F86-ADE8-B153DC5275D1}" type="datetime1">
              <a:rPr lang="en-US" smtClean="0"/>
              <a:t>8/15/2015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7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DDC75-50C3-411B-9B05-686ED902599D}" type="datetime1">
              <a:rPr lang="en-US" smtClean="0"/>
              <a:t>8/15/2015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7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A803B-8B49-4B3E-AEF0-DE76FE15EF43}" type="datetime1">
              <a:rPr lang="en-US" smtClean="0"/>
              <a:t>8/15/2015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85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FF4E-B425-496F-AC07-1BE2C3FB936E}" type="datetime1">
              <a:rPr lang="en-US" smtClean="0"/>
              <a:t>8/15/2015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435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82">
            <a:alpha val="8078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13B59-598C-47D0-B958-7CC9CF3B591D}" type="datetime1">
              <a:rPr lang="en-US" smtClean="0"/>
              <a:t>8/15/2015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1E103-17E5-456A-B6CC-BAE2CC75B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2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Percutaneous treatment for Mitral Regurgitation</a:t>
            </a:r>
            <a:endParaRPr lang="en-US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 smtClean="0">
                <a:solidFill>
                  <a:schemeClr val="bg1"/>
                </a:solidFill>
                <a:latin typeface="Cambria" panose="02040503050406030204" pitchFamily="18" charset="0"/>
              </a:rPr>
              <a:t>Presenter</a:t>
            </a:r>
          </a:p>
          <a:p>
            <a:pPr>
              <a:spcBef>
                <a:spcPts val="0"/>
              </a:spcBef>
            </a:pPr>
            <a:r>
              <a:rPr lang="en-IN" dirty="0" smtClean="0">
                <a:solidFill>
                  <a:schemeClr val="bg1"/>
                </a:solidFill>
                <a:latin typeface="Cambria" panose="02040503050406030204" pitchFamily="18" charset="0"/>
              </a:rPr>
              <a:t>Dr. Benny J. Panakkal</a:t>
            </a:r>
          </a:p>
          <a:p>
            <a:pPr>
              <a:spcBef>
                <a:spcPts val="0"/>
              </a:spcBef>
            </a:pPr>
            <a:r>
              <a:rPr lang="en-IN" dirty="0" smtClean="0">
                <a:solidFill>
                  <a:schemeClr val="bg1"/>
                </a:solidFill>
                <a:latin typeface="Cambria" panose="02040503050406030204" pitchFamily="18" charset="0"/>
              </a:rPr>
              <a:t>Senior Resident</a:t>
            </a:r>
          </a:p>
          <a:p>
            <a:pPr>
              <a:spcBef>
                <a:spcPts val="0"/>
              </a:spcBef>
            </a:pPr>
            <a:r>
              <a:rPr lang="en-IN" dirty="0" smtClean="0">
                <a:solidFill>
                  <a:schemeClr val="bg1"/>
                </a:solidFill>
                <a:latin typeface="Cambria" panose="02040503050406030204" pitchFamily="18" charset="0"/>
              </a:rPr>
              <a:t>Dept. of Cardiology</a:t>
            </a:r>
          </a:p>
          <a:p>
            <a:pPr>
              <a:spcBef>
                <a:spcPts val="0"/>
              </a:spcBef>
            </a:pPr>
            <a:r>
              <a:rPr lang="en-IN" dirty="0" smtClean="0">
                <a:solidFill>
                  <a:schemeClr val="bg1"/>
                </a:solidFill>
                <a:latin typeface="Cambria" panose="02040503050406030204" pitchFamily="18" charset="0"/>
              </a:rPr>
              <a:t>Govt. Medical College, Kozhikode.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09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66" y="1295401"/>
            <a:ext cx="7652533" cy="530019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28650" y="34927"/>
            <a:ext cx="7886700" cy="10699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Percutaneous </a:t>
            </a:r>
            <a:r>
              <a:rPr lang="en-IN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Transvenous</a:t>
            </a:r>
            <a:r>
              <a:rPr lang="e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Mitral </a:t>
            </a:r>
            <a:r>
              <a:rPr lang="en-IN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Annuloplasty</a:t>
            </a:r>
            <a:r>
              <a:rPr lang="e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Device [PTMA]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56935" y="1295400"/>
            <a:ext cx="461665" cy="5426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n-IN" b="1" dirty="0" smtClean="0">
                <a:latin typeface="Cambria" panose="02040503050406030204" pitchFamily="18" charset="0"/>
              </a:rPr>
              <a:t>Coronary Sinus </a:t>
            </a:r>
            <a:r>
              <a:rPr lang="en-IN" b="1" dirty="0" err="1" smtClean="0">
                <a:latin typeface="Cambria" panose="02040503050406030204" pitchFamily="18" charset="0"/>
              </a:rPr>
              <a:t>Annuloplasty</a:t>
            </a:r>
            <a:endParaRPr lang="en-US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48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927"/>
            <a:ext cx="7886700" cy="10699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Monarc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198" y="2253961"/>
            <a:ext cx="5487603" cy="23500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6935" y="1295400"/>
            <a:ext cx="461665" cy="5426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n-IN" b="1" dirty="0" smtClean="0">
                <a:latin typeface="Cambria" panose="02040503050406030204" pitchFamily="18" charset="0"/>
              </a:rPr>
              <a:t>Coronary Sinus </a:t>
            </a:r>
            <a:r>
              <a:rPr lang="en-IN" b="1" dirty="0" err="1" smtClean="0">
                <a:latin typeface="Cambria" panose="02040503050406030204" pitchFamily="18" charset="0"/>
              </a:rPr>
              <a:t>Annuloplasty</a:t>
            </a:r>
            <a:endParaRPr lang="en-US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60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927"/>
            <a:ext cx="7886700" cy="10699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Monarc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83" y="1880557"/>
            <a:ext cx="8489627" cy="41853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56935" y="1295400"/>
            <a:ext cx="461665" cy="5426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n-IN" b="1" dirty="0" smtClean="0">
                <a:latin typeface="Cambria" panose="02040503050406030204" pitchFamily="18" charset="0"/>
              </a:rPr>
              <a:t>Coronary Sinus </a:t>
            </a:r>
            <a:r>
              <a:rPr lang="en-IN" b="1" dirty="0" err="1" smtClean="0">
                <a:latin typeface="Cambria" panose="02040503050406030204" pitchFamily="18" charset="0"/>
              </a:rPr>
              <a:t>Annuloplasty</a:t>
            </a:r>
            <a:endParaRPr lang="en-US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01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927"/>
            <a:ext cx="7886700" cy="10699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Monarc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087" y="1150096"/>
            <a:ext cx="6503825" cy="56274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6935" y="1295400"/>
            <a:ext cx="461665" cy="5426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n-IN" b="1" dirty="0" smtClean="0">
                <a:latin typeface="Cambria" panose="02040503050406030204" pitchFamily="18" charset="0"/>
              </a:rPr>
              <a:t>Coronary Sinus </a:t>
            </a:r>
            <a:r>
              <a:rPr lang="en-IN" b="1" dirty="0" err="1" smtClean="0">
                <a:latin typeface="Cambria" panose="02040503050406030204" pitchFamily="18" charset="0"/>
              </a:rPr>
              <a:t>Annuloplasty</a:t>
            </a:r>
            <a:endParaRPr lang="en-US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91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rgbClr val="002B82">
              <a:alpha val="81000"/>
            </a:srgbClr>
          </a:solidFill>
        </p:spPr>
        <p:txBody>
          <a:bodyPr anchor="ctr"/>
          <a:lstStyle/>
          <a:p>
            <a:pPr algn="ctr"/>
            <a:r>
              <a:rPr lang="en-IN" dirty="0" smtClean="0">
                <a:solidFill>
                  <a:schemeClr val="bg1"/>
                </a:solidFill>
                <a:latin typeface="Cambria" panose="02040503050406030204" pitchFamily="18" charset="0"/>
              </a:rPr>
              <a:t>Atrial Remodelling Devices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14</a:t>
            </a:fld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3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927"/>
            <a:ext cx="7886700" cy="10699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Percutaneous Septal Shortening System [PS</a:t>
            </a:r>
            <a:r>
              <a:rPr lang="en-IN" sz="3200" baseline="30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3</a:t>
            </a:r>
            <a:r>
              <a:rPr lang="e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]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56935" y="1295400"/>
            <a:ext cx="461665" cy="5426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n-IN" b="1" dirty="0" smtClean="0">
                <a:latin typeface="Cambria" panose="02040503050406030204" pitchFamily="18" charset="0"/>
              </a:rPr>
              <a:t>Atrial Remodelling Devices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493" y="1547408"/>
            <a:ext cx="6453014" cy="452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927"/>
            <a:ext cx="7886700" cy="10699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Percutaneous Mitral Repair Device</a:t>
            </a:r>
            <a:br>
              <a:rPr lang="e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</a:br>
            <a:r>
              <a:rPr lang="e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[St. Jude Device]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276" y="2603296"/>
            <a:ext cx="6605447" cy="16514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6935" y="1295400"/>
            <a:ext cx="461665" cy="5426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n-IN" b="1" dirty="0" smtClean="0">
                <a:latin typeface="Cambria" panose="02040503050406030204" pitchFamily="18" charset="0"/>
              </a:rPr>
              <a:t>Atrial Remodelling Devices</a:t>
            </a:r>
            <a:endParaRPr lang="en-US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33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191" y="1326843"/>
            <a:ext cx="3761117" cy="539141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34927"/>
            <a:ext cx="7886700" cy="10699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Percutaneous Mitral Repair Device</a:t>
            </a:r>
            <a:br>
              <a:rPr lang="e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</a:br>
            <a:r>
              <a:rPr lang="e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[St. Jude Device]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56935" y="1295400"/>
            <a:ext cx="461665" cy="5426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n-IN" b="1" dirty="0" smtClean="0">
                <a:latin typeface="Cambria" panose="02040503050406030204" pitchFamily="18" charset="0"/>
              </a:rPr>
              <a:t>Atrial Remodelling Devices</a:t>
            </a:r>
            <a:endParaRPr lang="en-US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79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rgbClr val="002B82">
              <a:alpha val="81000"/>
            </a:srgbClr>
          </a:solidFill>
        </p:spPr>
        <p:txBody>
          <a:bodyPr anchor="ctr"/>
          <a:lstStyle/>
          <a:p>
            <a:pPr algn="ctr"/>
            <a:r>
              <a:rPr lang="en-IN" dirty="0" smtClean="0">
                <a:solidFill>
                  <a:schemeClr val="bg1"/>
                </a:solidFill>
                <a:latin typeface="Cambria" panose="02040503050406030204" pitchFamily="18" charset="0"/>
              </a:rPr>
              <a:t>Direct </a:t>
            </a:r>
            <a:r>
              <a:rPr lang="en-IN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Annuloplasty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18</a:t>
            </a:fld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8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927"/>
            <a:ext cx="7886700" cy="10699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Mitralign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608" y="1579563"/>
            <a:ext cx="4838700" cy="48577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56935" y="1295400"/>
            <a:ext cx="461665" cy="5426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n-IN" b="1" dirty="0" smtClean="0">
                <a:latin typeface="Cambria" panose="02040503050406030204" pitchFamily="18" charset="0"/>
              </a:rPr>
              <a:t>Direct </a:t>
            </a:r>
            <a:r>
              <a:rPr lang="en-IN" b="1" dirty="0" err="1" smtClean="0">
                <a:latin typeface="Cambria" panose="02040503050406030204" pitchFamily="18" charset="0"/>
              </a:rPr>
              <a:t>Annuloplasty</a:t>
            </a:r>
            <a:endParaRPr lang="en-US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03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rgbClr val="002B82">
              <a:alpha val="81000"/>
            </a:srgbClr>
          </a:solidFill>
        </p:spPr>
        <p:txBody>
          <a:bodyPr anchor="ctr"/>
          <a:lstStyle/>
          <a:p>
            <a:pPr algn="ctr"/>
            <a:r>
              <a:rPr lang="en-IN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Transcatheter</a:t>
            </a:r>
            <a:r>
              <a:rPr lang="en-IN" dirty="0" smtClean="0">
                <a:solidFill>
                  <a:schemeClr val="bg1"/>
                </a:solidFill>
                <a:latin typeface="Cambria" panose="02040503050406030204" pitchFamily="18" charset="0"/>
              </a:rPr>
              <a:t> Mitral Valve Repair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solidFill>
            <a:schemeClr val="bg1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IN" dirty="0" err="1" smtClean="0">
                <a:latin typeface="Cambria" panose="02040503050406030204" pitchFamily="18" charset="0"/>
              </a:rPr>
              <a:t>TMVR</a:t>
            </a:r>
            <a:r>
              <a:rPr lang="en-IN" baseline="-25000" dirty="0" err="1" smtClean="0">
                <a:latin typeface="Cambria" panose="02040503050406030204" pitchFamily="18" charset="0"/>
              </a:rPr>
              <a:t>e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5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927"/>
            <a:ext cx="7886700" cy="10699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Accucinch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42" y="2328862"/>
            <a:ext cx="8511294" cy="29971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56935" y="1295400"/>
            <a:ext cx="461665" cy="5426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n-IN" b="1" dirty="0" smtClean="0">
                <a:latin typeface="Cambria" panose="02040503050406030204" pitchFamily="18" charset="0"/>
              </a:rPr>
              <a:t>Direct </a:t>
            </a:r>
            <a:r>
              <a:rPr lang="en-IN" b="1" dirty="0" err="1" smtClean="0">
                <a:latin typeface="Cambria" panose="02040503050406030204" pitchFamily="18" charset="0"/>
              </a:rPr>
              <a:t>Annuloplasty</a:t>
            </a:r>
            <a:endParaRPr lang="en-US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33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927"/>
            <a:ext cx="7886700" cy="10699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Accucinch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96" y="1345097"/>
            <a:ext cx="7503030" cy="5184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6935" y="1295400"/>
            <a:ext cx="461665" cy="5426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n-IN" b="1" dirty="0" smtClean="0">
                <a:latin typeface="Cambria" panose="02040503050406030204" pitchFamily="18" charset="0"/>
              </a:rPr>
              <a:t>Direct </a:t>
            </a:r>
            <a:r>
              <a:rPr lang="en-IN" b="1" dirty="0" err="1" smtClean="0">
                <a:latin typeface="Cambria" panose="02040503050406030204" pitchFamily="18" charset="0"/>
              </a:rPr>
              <a:t>Annuloplasty</a:t>
            </a:r>
            <a:endParaRPr lang="en-US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80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927"/>
            <a:ext cx="7886700" cy="10699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QuantumCor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14" y="1742536"/>
            <a:ext cx="8183123" cy="31572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6935" y="1295400"/>
            <a:ext cx="461665" cy="5426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n-IN" b="1" dirty="0" smtClean="0">
                <a:latin typeface="Cambria" panose="02040503050406030204" pitchFamily="18" charset="0"/>
              </a:rPr>
              <a:t>Direct </a:t>
            </a:r>
            <a:r>
              <a:rPr lang="en-IN" b="1" dirty="0" err="1" smtClean="0">
                <a:latin typeface="Cambria" panose="02040503050406030204" pitchFamily="18" charset="0"/>
              </a:rPr>
              <a:t>Annuloplasty</a:t>
            </a:r>
            <a:endParaRPr lang="en-US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19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927"/>
            <a:ext cx="7886700" cy="10699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Direct </a:t>
            </a:r>
            <a:r>
              <a:rPr lang="en-IN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annuloplasty</a:t>
            </a:r>
            <a:r>
              <a:rPr lang="e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: Hybrid approach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996" y="1347787"/>
            <a:ext cx="6145961" cy="52869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6935" y="1295400"/>
            <a:ext cx="461665" cy="5426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n-IN" b="1" dirty="0" smtClean="0">
                <a:latin typeface="Cambria" panose="02040503050406030204" pitchFamily="18" charset="0"/>
              </a:rPr>
              <a:t>Direct </a:t>
            </a:r>
            <a:r>
              <a:rPr lang="en-IN" b="1" dirty="0" err="1" smtClean="0">
                <a:latin typeface="Cambria" panose="02040503050406030204" pitchFamily="18" charset="0"/>
              </a:rPr>
              <a:t>Annuloplasty</a:t>
            </a:r>
            <a:endParaRPr lang="en-US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50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rgbClr val="002B82">
              <a:alpha val="81000"/>
            </a:srgbClr>
          </a:solidFill>
        </p:spPr>
        <p:txBody>
          <a:bodyPr anchor="ctr"/>
          <a:lstStyle/>
          <a:p>
            <a:pPr algn="ctr"/>
            <a:r>
              <a:rPr lang="en-IN" dirty="0" smtClean="0">
                <a:solidFill>
                  <a:schemeClr val="bg1"/>
                </a:solidFill>
                <a:latin typeface="Cambria" panose="02040503050406030204" pitchFamily="18" charset="0"/>
              </a:rPr>
              <a:t>Ventricular Remodelling devices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24</a:t>
            </a:fld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01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927"/>
            <a:ext cx="7886700" cy="10699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iCoapsys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56935" y="1295400"/>
            <a:ext cx="461665" cy="5426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n-IN" b="1" dirty="0" smtClean="0">
                <a:latin typeface="Cambria" panose="02040503050406030204" pitchFamily="18" charset="0"/>
              </a:rPr>
              <a:t>Ventricular Remodelling Devices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1" y="1291605"/>
            <a:ext cx="5455051" cy="554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2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927"/>
            <a:ext cx="7886700" cy="10699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Mardil</a:t>
            </a:r>
            <a:r>
              <a:rPr lang="e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-BACE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112" y="1295400"/>
            <a:ext cx="6991483" cy="52337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6935" y="1295400"/>
            <a:ext cx="461665" cy="5426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n-IN" b="1" dirty="0" smtClean="0">
                <a:latin typeface="Cambria" panose="02040503050406030204" pitchFamily="18" charset="0"/>
              </a:rPr>
              <a:t>Ventricular Remodelling Devices</a:t>
            </a:r>
            <a:endParaRPr lang="en-US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86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rgbClr val="002B82">
              <a:alpha val="81000"/>
            </a:srgbClr>
          </a:solidFill>
        </p:spPr>
        <p:txBody>
          <a:bodyPr anchor="ctr"/>
          <a:lstStyle/>
          <a:p>
            <a:pPr algn="ctr"/>
            <a:r>
              <a:rPr lang="en-IN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Transcatheter</a:t>
            </a:r>
            <a:r>
              <a:rPr lang="en-IN" dirty="0" smtClean="0">
                <a:solidFill>
                  <a:schemeClr val="bg1"/>
                </a:solidFill>
                <a:latin typeface="Cambria" panose="02040503050406030204" pitchFamily="18" charset="0"/>
              </a:rPr>
              <a:t> Chordal Implants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27</a:t>
            </a:fld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9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927"/>
            <a:ext cx="7886700" cy="10699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MitraFlex</a:t>
            </a:r>
            <a:r>
              <a:rPr lang="e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; </a:t>
            </a:r>
            <a:r>
              <a:rPr lang="en-IN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NeoChord</a:t>
            </a:r>
            <a:r>
              <a:rPr lang="e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; </a:t>
            </a:r>
            <a:r>
              <a:rPr lang="en-IN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Babic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56935" y="1295400"/>
            <a:ext cx="461665" cy="5426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n-IN" b="1" dirty="0" err="1" smtClean="0">
                <a:latin typeface="Cambria" panose="02040503050406030204" pitchFamily="18" charset="0"/>
              </a:rPr>
              <a:t>Transcatheter</a:t>
            </a:r>
            <a:r>
              <a:rPr lang="en-IN" b="1" dirty="0" smtClean="0">
                <a:latin typeface="Cambria" panose="02040503050406030204" pitchFamily="18" charset="0"/>
              </a:rPr>
              <a:t> Chordal Implants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86" y="1104900"/>
            <a:ext cx="6245524" cy="5562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4380" y="1489547"/>
            <a:ext cx="115715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dirty="0" err="1" smtClean="0"/>
              <a:t>MitraFlex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4379" y="3517231"/>
            <a:ext cx="115715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dirty="0" err="1" smtClean="0"/>
              <a:t>NeoChord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8791" y="5739063"/>
            <a:ext cx="104273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dirty="0" err="1" smtClean="0"/>
              <a:t>Babic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79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rgbClr val="002B82">
              <a:alpha val="81000"/>
            </a:srgbClr>
          </a:solidFill>
        </p:spPr>
        <p:txBody>
          <a:bodyPr anchor="ctr"/>
          <a:lstStyle/>
          <a:p>
            <a:pPr algn="ctr"/>
            <a:r>
              <a:rPr lang="en-IN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Transcatheter</a:t>
            </a:r>
            <a:r>
              <a:rPr lang="en-IN" dirty="0" smtClean="0">
                <a:solidFill>
                  <a:schemeClr val="bg1"/>
                </a:solidFill>
                <a:latin typeface="Cambria" panose="02040503050406030204" pitchFamily="18" charset="0"/>
              </a:rPr>
              <a:t> Mitral Valve replacement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solidFill>
            <a:schemeClr val="bg1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IN" dirty="0" smtClean="0">
                <a:latin typeface="Cambria" panose="02040503050406030204" pitchFamily="18" charset="0"/>
              </a:rPr>
              <a:t>TMVR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927"/>
            <a:ext cx="7886700" cy="10699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Overview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492806"/>
              </p:ext>
            </p:extLst>
          </p:nvPr>
        </p:nvGraphicFramePr>
        <p:xfrm>
          <a:off x="1629655" y="1124286"/>
          <a:ext cx="5926175" cy="5730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77409"/>
                <a:gridCol w="2548766"/>
              </a:tblGrid>
              <a:tr h="343325">
                <a:tc>
                  <a:txBody>
                    <a:bodyPr/>
                    <a:lstStyle/>
                    <a:p>
                      <a:r>
                        <a:rPr lang="en-IN" dirty="0" smtClean="0"/>
                        <a:t>APPROACH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DEVICE</a:t>
                      </a:r>
                      <a:endParaRPr lang="en-US" dirty="0"/>
                    </a:p>
                  </a:txBody>
                  <a:tcPr/>
                </a:tc>
              </a:tr>
              <a:tr h="328367"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LEAFLET REPAIR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MITRACIP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28367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MOBIUS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28367"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CORONARY SINUS ANNULOPLASTY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CARILLON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28367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PTMA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28367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MONARC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28367"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ATRIAL REMODELLING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PS</a:t>
                      </a:r>
                      <a:r>
                        <a:rPr lang="en-IN" sz="1600" baseline="30000" dirty="0" smtClean="0"/>
                        <a:t>3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28367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PMVR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28367"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DIRECT ANNULOPLASTY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MITRALIGN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28367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ACCUCINCH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28367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QUANTUMCOR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28367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HYBRID</a:t>
                      </a:r>
                      <a:r>
                        <a:rPr lang="en-IN" sz="1600" baseline="0" dirty="0" smtClean="0"/>
                        <a:t> APPROACH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28367">
                <a:tc>
                  <a:txBody>
                    <a:bodyPr/>
                    <a:lstStyle/>
                    <a:p>
                      <a:r>
                        <a:rPr lang="en-IN" sz="1600" dirty="0"/>
                        <a:t>VENTRICULAR REMODELLING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600" dirty="0" err="1" smtClean="0"/>
                        <a:t>iCOAPSYS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28367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600" dirty="0" err="1" smtClean="0"/>
                        <a:t>Mardil</a:t>
                      </a:r>
                      <a:r>
                        <a:rPr lang="en-IN" sz="1600" dirty="0" smtClean="0"/>
                        <a:t>-BACE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28367"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CHORDAL</a:t>
                      </a:r>
                      <a:r>
                        <a:rPr lang="en-IN" sz="1600" baseline="0" dirty="0" smtClean="0"/>
                        <a:t> IMPLANTATION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MITRAFLEX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28367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NEOCHORD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28367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BABIC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441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927"/>
            <a:ext cx="7886700" cy="10699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Endovalve</a:t>
            </a:r>
            <a:r>
              <a:rPr lang="e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-Herrmann prosthesis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56935" y="1295400"/>
            <a:ext cx="461665" cy="5426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n-IN" b="1" dirty="0" smtClean="0">
                <a:latin typeface="Cambria" panose="02040503050406030204" pitchFamily="18" charset="0"/>
              </a:rPr>
              <a:t>TMV Replacement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46" y="1295400"/>
            <a:ext cx="7409803" cy="542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7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927"/>
            <a:ext cx="7886700" cy="10699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CardiAQ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7" y="1959394"/>
            <a:ext cx="8623580" cy="37515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6935" y="1295400"/>
            <a:ext cx="461665" cy="5426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n-IN" b="1" dirty="0" smtClean="0">
                <a:latin typeface="Cambria" panose="02040503050406030204" pitchFamily="18" charset="0"/>
              </a:rPr>
              <a:t>TMV Replacement</a:t>
            </a:r>
            <a:endParaRPr lang="en-US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23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927"/>
            <a:ext cx="7886700" cy="10699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C</a:t>
            </a:r>
            <a:r>
              <a:rPr lang="en-IN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ardiAQ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317" y="1104901"/>
            <a:ext cx="3841618" cy="57412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6935" y="1295400"/>
            <a:ext cx="461665" cy="5426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n-IN" b="1" dirty="0" smtClean="0">
                <a:latin typeface="Cambria" panose="02040503050406030204" pitchFamily="18" charset="0"/>
              </a:rPr>
              <a:t>TMV Replacement</a:t>
            </a:r>
            <a:endParaRPr lang="en-US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54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927"/>
            <a:ext cx="7886700" cy="10699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Tiara valve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33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946" y="1160887"/>
            <a:ext cx="3694027" cy="56898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56935" y="1295400"/>
            <a:ext cx="461665" cy="5426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n-IN" b="1" dirty="0" smtClean="0">
                <a:latin typeface="Cambria" panose="02040503050406030204" pitchFamily="18" charset="0"/>
              </a:rPr>
              <a:t>TMV Replacement</a:t>
            </a:r>
            <a:endParaRPr lang="en-US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96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927"/>
            <a:ext cx="7886700" cy="10699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Tendyne</a:t>
            </a:r>
            <a:r>
              <a:rPr lang="e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valve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281" y="1128226"/>
            <a:ext cx="3684530" cy="57399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6935" y="1295400"/>
            <a:ext cx="461665" cy="5426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n-IN" b="1" dirty="0" smtClean="0">
                <a:latin typeface="Cambria" panose="02040503050406030204" pitchFamily="18" charset="0"/>
              </a:rPr>
              <a:t>TMV Replacement</a:t>
            </a:r>
            <a:endParaRPr lang="en-US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10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927"/>
            <a:ext cx="7886700" cy="10699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Medtronic-TMV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021" y="1104901"/>
            <a:ext cx="5551086" cy="57530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6935" y="1295400"/>
            <a:ext cx="461665" cy="5426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n-IN" b="1" dirty="0" smtClean="0">
                <a:latin typeface="Cambria" panose="02040503050406030204" pitchFamily="18" charset="0"/>
              </a:rPr>
              <a:t>TMV Replacement</a:t>
            </a:r>
            <a:endParaRPr lang="en-US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54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927"/>
            <a:ext cx="7886700" cy="10699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Fortis TMV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392" y="1523999"/>
            <a:ext cx="5424314" cy="48323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6935" y="1295400"/>
            <a:ext cx="461665" cy="5426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n-IN" b="1" dirty="0" smtClean="0">
                <a:latin typeface="Cambria" panose="02040503050406030204" pitchFamily="18" charset="0"/>
              </a:rPr>
              <a:t>TMV Replacement</a:t>
            </a:r>
            <a:endParaRPr lang="en-US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77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927"/>
            <a:ext cx="7886700" cy="10699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Cardiovalve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363" y="1104901"/>
            <a:ext cx="4703182" cy="57804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6935" y="1295400"/>
            <a:ext cx="461665" cy="5426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n-IN" b="1" dirty="0" smtClean="0">
                <a:latin typeface="Cambria" panose="02040503050406030204" pitchFamily="18" charset="0"/>
              </a:rPr>
              <a:t>TMV Replacement</a:t>
            </a:r>
            <a:endParaRPr lang="en-US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72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927"/>
            <a:ext cx="7886700" cy="10699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Highlife Medical - TMV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7" y="1681613"/>
            <a:ext cx="8621129" cy="43497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6935" y="1295400"/>
            <a:ext cx="461665" cy="5426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n-IN" b="1" dirty="0" smtClean="0">
                <a:latin typeface="Cambria" panose="02040503050406030204" pitchFamily="18" charset="0"/>
              </a:rPr>
              <a:t>TMV Replacement</a:t>
            </a:r>
            <a:endParaRPr lang="en-US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21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927"/>
            <a:ext cx="7886700" cy="10699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Gorman - TMV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296" y="1104901"/>
            <a:ext cx="5501777" cy="57500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6935" y="1295400"/>
            <a:ext cx="461665" cy="5426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n-IN" b="1" dirty="0" smtClean="0">
                <a:latin typeface="Cambria" panose="02040503050406030204" pitchFamily="18" charset="0"/>
              </a:rPr>
              <a:t>TMV Replacement</a:t>
            </a:r>
            <a:endParaRPr lang="en-US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20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rgbClr val="002B82">
              <a:alpha val="81000"/>
            </a:srgbClr>
          </a:solidFill>
        </p:spPr>
        <p:txBody>
          <a:bodyPr anchor="ctr"/>
          <a:lstStyle/>
          <a:p>
            <a:pPr algn="ctr"/>
            <a:r>
              <a:rPr lang="en-IN" dirty="0" smtClean="0">
                <a:solidFill>
                  <a:schemeClr val="bg1"/>
                </a:solidFill>
                <a:latin typeface="Cambria" panose="02040503050406030204" pitchFamily="18" charset="0"/>
              </a:rPr>
              <a:t>Leaflet Repair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4</a:t>
            </a:fld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4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927"/>
            <a:ext cx="7886700" cy="10699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MitrAssist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440" y="1132429"/>
            <a:ext cx="3761115" cy="57262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6935" y="1295400"/>
            <a:ext cx="461665" cy="5426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n-IN" b="1" dirty="0" smtClean="0">
                <a:latin typeface="Cambria" panose="02040503050406030204" pitchFamily="18" charset="0"/>
              </a:rPr>
              <a:t>TMV Replacement</a:t>
            </a:r>
            <a:endParaRPr lang="en-US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56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rgbClr val="002B82">
              <a:alpha val="81000"/>
            </a:srgbClr>
          </a:solidFill>
        </p:spPr>
        <p:txBody>
          <a:bodyPr anchor="ctr"/>
          <a:lstStyle/>
          <a:p>
            <a:pPr algn="ctr"/>
            <a:r>
              <a:rPr lang="en-IN" dirty="0" smtClean="0">
                <a:solidFill>
                  <a:schemeClr val="bg1"/>
                </a:solidFill>
                <a:latin typeface="Cambria" panose="02040503050406030204" pitchFamily="18" charset="0"/>
              </a:rPr>
              <a:t>THANK YOU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5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927"/>
            <a:ext cx="7886700" cy="10699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MitraClip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56935" y="1295400"/>
            <a:ext cx="461665" cy="5426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n-IN" b="1" dirty="0" smtClean="0">
                <a:latin typeface="Cambria" panose="02040503050406030204" pitchFamily="18" charset="0"/>
              </a:rPr>
              <a:t>Leaflet Repair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7" y="1570008"/>
            <a:ext cx="8649164" cy="435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4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927"/>
            <a:ext cx="7886700" cy="10699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Mobius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40" y="2368897"/>
            <a:ext cx="5534312" cy="39165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5090" t="56863" r="4193" b="6739"/>
          <a:stretch/>
        </p:blipFill>
        <p:spPr>
          <a:xfrm>
            <a:off x="5266877" y="4771417"/>
            <a:ext cx="2823411" cy="18929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9514" t="56863" r="54627" b="7047"/>
          <a:stretch/>
        </p:blipFill>
        <p:spPr>
          <a:xfrm>
            <a:off x="5214687" y="1630495"/>
            <a:ext cx="2486526" cy="18769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56935" y="1295400"/>
            <a:ext cx="461665" cy="5426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n-IN" b="1" dirty="0" smtClean="0">
                <a:latin typeface="Cambria" panose="02040503050406030204" pitchFamily="18" charset="0"/>
              </a:rPr>
              <a:t>Leaflet Repair</a:t>
            </a:r>
            <a:endParaRPr lang="en-US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05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rgbClr val="002B82">
              <a:alpha val="81000"/>
            </a:srgbClr>
          </a:solidFill>
        </p:spPr>
        <p:txBody>
          <a:bodyPr anchor="ctr"/>
          <a:lstStyle/>
          <a:p>
            <a:pPr algn="ctr"/>
            <a:r>
              <a:rPr lang="en-IN" dirty="0" smtClean="0">
                <a:solidFill>
                  <a:schemeClr val="bg1"/>
                </a:solidFill>
                <a:latin typeface="Cambria" panose="02040503050406030204" pitchFamily="18" charset="0"/>
              </a:rPr>
              <a:t>Coronary Sinus </a:t>
            </a:r>
            <a:r>
              <a:rPr lang="en-IN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Annuloplasty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7</a:t>
            </a:fld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9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927"/>
            <a:ext cx="7886700" cy="10699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Carillon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56935" y="1295400"/>
            <a:ext cx="461665" cy="5426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n-IN" b="1" dirty="0" smtClean="0">
                <a:latin typeface="Cambria" panose="02040503050406030204" pitchFamily="18" charset="0"/>
              </a:rPr>
              <a:t>Coronary Sinus </a:t>
            </a:r>
            <a:r>
              <a:rPr lang="en-IN" b="1" dirty="0" err="1" smtClean="0">
                <a:latin typeface="Cambria" panose="02040503050406030204" pitchFamily="18" charset="0"/>
              </a:rPr>
              <a:t>Annuloplasty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276" y="2495320"/>
            <a:ext cx="6605447" cy="186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4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927"/>
            <a:ext cx="7886700" cy="10699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Percutaneous </a:t>
            </a:r>
            <a:r>
              <a:rPr lang="en-IN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Transvenous</a:t>
            </a:r>
            <a:r>
              <a:rPr lang="e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Mitral </a:t>
            </a:r>
            <a:r>
              <a:rPr lang="en-IN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Annuloplasty</a:t>
            </a:r>
            <a:r>
              <a:rPr lang="e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Device [PTMA]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1E103-17E5-456A-B6CC-BAE2CC75BBA1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276" y="2082468"/>
            <a:ext cx="6740989" cy="27483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56935" y="1295400"/>
            <a:ext cx="461665" cy="5426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en-IN" b="1" dirty="0" smtClean="0">
                <a:latin typeface="Cambria" panose="02040503050406030204" pitchFamily="18" charset="0"/>
              </a:rPr>
              <a:t>Coronary Sinus </a:t>
            </a:r>
            <a:r>
              <a:rPr lang="en-IN" b="1" dirty="0" err="1" smtClean="0">
                <a:latin typeface="Cambria" panose="02040503050406030204" pitchFamily="18" charset="0"/>
              </a:rPr>
              <a:t>Annuloplasty</a:t>
            </a:r>
            <a:endParaRPr lang="en-US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4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599</TotalTime>
  <Words>996</Words>
  <Application>Microsoft Office PowerPoint</Application>
  <PresentationFormat>On-screen Show (4:3)</PresentationFormat>
  <Paragraphs>245</Paragraphs>
  <Slides>41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Cambria</vt:lpstr>
      <vt:lpstr>Office Theme</vt:lpstr>
      <vt:lpstr>Percutaneous treatment for Mitral Regurgitation</vt:lpstr>
      <vt:lpstr>Transcatheter Mitral Valve Repair</vt:lpstr>
      <vt:lpstr>Overview</vt:lpstr>
      <vt:lpstr>Leaflet Repair</vt:lpstr>
      <vt:lpstr>MitraClip</vt:lpstr>
      <vt:lpstr>Mobius</vt:lpstr>
      <vt:lpstr>Coronary Sinus Annuloplasty</vt:lpstr>
      <vt:lpstr>Carillon</vt:lpstr>
      <vt:lpstr>Percutaneous Transvenous Mitral Annuloplasty Device [PTMA]</vt:lpstr>
      <vt:lpstr>PowerPoint Presentation</vt:lpstr>
      <vt:lpstr>Monarc</vt:lpstr>
      <vt:lpstr>Monarc</vt:lpstr>
      <vt:lpstr>Monarc</vt:lpstr>
      <vt:lpstr>Atrial Remodelling Devices</vt:lpstr>
      <vt:lpstr>Percutaneous Septal Shortening System [PS3]</vt:lpstr>
      <vt:lpstr>Percutaneous Mitral Repair Device [St. Jude Device]</vt:lpstr>
      <vt:lpstr>Percutaneous Mitral Repair Device [St. Jude Device]</vt:lpstr>
      <vt:lpstr>Direct Annuloplasty</vt:lpstr>
      <vt:lpstr>Mitralign</vt:lpstr>
      <vt:lpstr>Accucinch</vt:lpstr>
      <vt:lpstr>Accucinch</vt:lpstr>
      <vt:lpstr>QuantumCor</vt:lpstr>
      <vt:lpstr>Direct annuloplasty : Hybrid approach</vt:lpstr>
      <vt:lpstr>Ventricular Remodelling devices</vt:lpstr>
      <vt:lpstr>iCoapsys</vt:lpstr>
      <vt:lpstr>Mardil-BACE</vt:lpstr>
      <vt:lpstr>Transcatheter Chordal Implants</vt:lpstr>
      <vt:lpstr>MitraFlex; NeoChord; Babic</vt:lpstr>
      <vt:lpstr>Transcatheter Mitral Valve replacement</vt:lpstr>
      <vt:lpstr>Endovalve-Herrmann prosthesis</vt:lpstr>
      <vt:lpstr>CardiAQ</vt:lpstr>
      <vt:lpstr>CardiAQ</vt:lpstr>
      <vt:lpstr>Tiara valve</vt:lpstr>
      <vt:lpstr>Tendyne valve</vt:lpstr>
      <vt:lpstr>Medtronic-TMV</vt:lpstr>
      <vt:lpstr>Fortis TMV</vt:lpstr>
      <vt:lpstr>Cardiovalve</vt:lpstr>
      <vt:lpstr>Highlife Medical - TMV</vt:lpstr>
      <vt:lpstr>Gorman - TMV</vt:lpstr>
      <vt:lpstr>MitrAssist</vt:lpstr>
      <vt:lpstr>THANK YOU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creator>Ben</dc:creator>
  <cp:lastModifiedBy>Ben</cp:lastModifiedBy>
  <cp:revision>80</cp:revision>
  <dcterms:created xsi:type="dcterms:W3CDTF">2015-03-19T15:21:49Z</dcterms:created>
  <dcterms:modified xsi:type="dcterms:W3CDTF">2015-08-15T14:07:43Z</dcterms:modified>
</cp:coreProperties>
</file>